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4"/>
  </p:sldMasterIdLst>
  <p:notesMasterIdLst>
    <p:notesMasterId r:id="rId22"/>
  </p:notesMasterIdLst>
  <p:handoutMasterIdLst>
    <p:handoutMasterId r:id="rId23"/>
  </p:handoutMasterIdLst>
  <p:sldIdLst>
    <p:sldId id="256" r:id="rId5"/>
    <p:sldId id="296" r:id="rId6"/>
    <p:sldId id="279" r:id="rId7"/>
    <p:sldId id="303" r:id="rId8"/>
    <p:sldId id="281" r:id="rId9"/>
    <p:sldId id="280" r:id="rId10"/>
    <p:sldId id="274" r:id="rId11"/>
    <p:sldId id="284" r:id="rId12"/>
    <p:sldId id="283" r:id="rId13"/>
    <p:sldId id="260" r:id="rId14"/>
    <p:sldId id="285" r:id="rId15"/>
    <p:sldId id="262" r:id="rId16"/>
    <p:sldId id="298" r:id="rId17"/>
    <p:sldId id="300" r:id="rId18"/>
    <p:sldId id="302" r:id="rId19"/>
    <p:sldId id="301" r:id="rId20"/>
    <p:sldId id="286" r:id="rId21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709" autoAdjust="0"/>
  </p:normalViewPr>
  <p:slideViewPr>
    <p:cSldViewPr>
      <p:cViewPr varScale="1">
        <p:scale>
          <a:sx n="69" d="100"/>
          <a:sy n="69" d="100"/>
        </p:scale>
        <p:origin x="6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911" y="0"/>
            <a:ext cx="294614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014DA-2E63-4B63-8FE1-C706AFD47A93}" type="datetimeFigureOut">
              <a:rPr lang="nl-NL" smtClean="0"/>
              <a:pPr/>
              <a:t>4-3-2019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614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911" y="9428164"/>
            <a:ext cx="294614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43CDF-FBCD-48F9-83E6-245104CFFC7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8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76A6B-52CD-4C47-B77F-639CA6796933}" type="datetimeFigureOut">
              <a:rPr lang="nl-NL" smtClean="0"/>
              <a:pPr/>
              <a:t>4-3-2019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EAAD4-6828-4BA3-97B3-18D3BC3172E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369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028E75B-A3E2-4EA6-B145-55CD0EBF776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56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BDF9D-C991-4C76-9401-5984DE037CE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3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06182-EA8F-48A5-9F35-DE0F9256C2A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845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6A4C6-DCF9-480A-9DB0-779B17014E5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59717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79FF5-D4A4-4518-9BC5-C86590512B5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36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7152D-4DF7-41E4-971D-08F6F34E0DD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30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FEFC8-BF9C-47FC-B198-150DA73C0C0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6381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50099-DC34-47A4-B660-A4C6E4BF763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8467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0C422-78F2-4A11-9298-D387A867BF3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32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6C2E9-49AB-4964-9B84-73B1D41B2EA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00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34806-B173-4BAA-A8C3-4366F457ABB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2272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F5255-2802-47F8-B092-0845A797ED6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41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EF8E97E-5EBD-4DEB-AEDB-6C5FAC4043D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78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5517232"/>
            <a:ext cx="8424936" cy="648072"/>
          </a:xfrm>
        </p:spPr>
        <p:txBody>
          <a:bodyPr/>
          <a:lstStyle/>
          <a:p>
            <a:pPr eaLnBrk="1" hangingPunct="1"/>
            <a:r>
              <a:rPr lang="nl-NL" sz="2800" b="1" dirty="0" smtClean="0"/>
              <a:t>Open dag OBS Noord – </a:t>
            </a:r>
            <a:r>
              <a:rPr lang="nl-NL" sz="2800" b="1" dirty="0" smtClean="0"/>
              <a:t>5 </a:t>
            </a:r>
            <a:r>
              <a:rPr lang="nl-NL" sz="2800" b="1" dirty="0" smtClean="0"/>
              <a:t>maart </a:t>
            </a:r>
            <a:r>
              <a:rPr lang="nl-NL" sz="2800" b="1" dirty="0" smtClean="0"/>
              <a:t>2019</a:t>
            </a:r>
            <a:endParaRPr lang="nl-NL" sz="2800" b="1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4664"/>
            <a:ext cx="5040560" cy="3057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sz="4000" b="1" dirty="0" smtClean="0">
                <a:latin typeface="Arial" pitchFamily="34" charset="0"/>
                <a:cs typeface="Arial" pitchFamily="34" charset="0"/>
              </a:rPr>
              <a:t>Hier moet je echt geweest zijn!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2816"/>
            <a:ext cx="8363272" cy="4353347"/>
          </a:xfrm>
        </p:spPr>
        <p:txBody>
          <a:bodyPr/>
          <a:lstStyle/>
          <a:p>
            <a:r>
              <a:rPr lang="nl-NL" sz="2000" dirty="0" smtClean="0"/>
              <a:t>Groep 1 en 2	Berkelzomptocht (piratenproject) of Huize 					Verwolde - Laren</a:t>
            </a:r>
          </a:p>
          <a:p>
            <a:r>
              <a:rPr lang="nl-NL" sz="2000" dirty="0" smtClean="0"/>
              <a:t>Groep 3		De molen – Neede/</a:t>
            </a:r>
            <a:r>
              <a:rPr lang="nl-NL" sz="2000" dirty="0" err="1" smtClean="0"/>
              <a:t>Geesteren</a:t>
            </a:r>
            <a:endParaRPr lang="nl-NL" sz="2000" dirty="0" smtClean="0"/>
          </a:p>
          <a:p>
            <a:r>
              <a:rPr lang="nl-NL" sz="2000" dirty="0" smtClean="0"/>
              <a:t>Groep 4		Brandweermuseum – Borculo </a:t>
            </a:r>
          </a:p>
          <a:p>
            <a:r>
              <a:rPr lang="nl-NL" sz="2000" dirty="0" smtClean="0"/>
              <a:t>Groep 5		Kristalmuseum - Borculo</a:t>
            </a:r>
          </a:p>
          <a:p>
            <a:r>
              <a:rPr lang="nl-NL" sz="2000" dirty="0" smtClean="0"/>
              <a:t>Groep 6		De </a:t>
            </a:r>
            <a:r>
              <a:rPr lang="nl-NL" sz="2000" dirty="0" err="1" smtClean="0"/>
              <a:t>Lebbenbrugge</a:t>
            </a:r>
            <a:r>
              <a:rPr lang="nl-NL" sz="2000" dirty="0" smtClean="0"/>
              <a:t> – Borculo</a:t>
            </a:r>
          </a:p>
          <a:p>
            <a:r>
              <a:rPr lang="nl-NL" sz="2000" dirty="0" smtClean="0"/>
              <a:t>Groep 7		Historische wandeltocht door Borculo</a:t>
            </a:r>
          </a:p>
          <a:p>
            <a:r>
              <a:rPr lang="nl-NL" sz="2000" dirty="0" smtClean="0"/>
              <a:t>Groep 8		Synagoge – Borculo ( </a:t>
            </a:r>
            <a:r>
              <a:rPr lang="nl-NL" sz="2000" dirty="0" err="1" smtClean="0"/>
              <a:t>Westerborkproject</a:t>
            </a:r>
            <a:r>
              <a:rPr lang="nl-NL" sz="2000" dirty="0" smtClean="0"/>
              <a:t>)</a:t>
            </a:r>
            <a:endParaRPr lang="nl-NL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Cultuur, sport en spel</a:t>
            </a:r>
            <a:endParaRPr lang="nl-NL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435280" cy="4525963"/>
          </a:xfrm>
        </p:spPr>
        <p:txBody>
          <a:bodyPr>
            <a:noAutofit/>
          </a:bodyPr>
          <a:lstStyle/>
          <a:p>
            <a:r>
              <a:rPr lang="nl-NL" dirty="0" err="1"/>
              <a:t>Klasse!Show</a:t>
            </a:r>
            <a:r>
              <a:rPr lang="nl-NL" dirty="0"/>
              <a:t> met optreden van alle groepen</a:t>
            </a:r>
          </a:p>
          <a:p>
            <a:r>
              <a:rPr lang="nl-NL" dirty="0" smtClean="0"/>
              <a:t>Top Musical</a:t>
            </a:r>
            <a:endParaRPr lang="nl-NL" dirty="0"/>
          </a:p>
          <a:p>
            <a:r>
              <a:rPr lang="nl-NL" dirty="0"/>
              <a:t>Project met tentoonstelling en feestelijke afsluiting</a:t>
            </a:r>
          </a:p>
          <a:p>
            <a:r>
              <a:rPr lang="nl-NL" dirty="0"/>
              <a:t>Sinterklaasfeest</a:t>
            </a:r>
          </a:p>
          <a:p>
            <a:r>
              <a:rPr lang="nl-NL" dirty="0"/>
              <a:t>Kerstviering</a:t>
            </a:r>
          </a:p>
          <a:p>
            <a:r>
              <a:rPr lang="nl-NL" dirty="0"/>
              <a:t>Septemberfeest</a:t>
            </a:r>
          </a:p>
          <a:p>
            <a:r>
              <a:rPr lang="nl-NL" dirty="0" smtClean="0"/>
              <a:t>Gymlessen door vakleerkrachten</a:t>
            </a:r>
          </a:p>
          <a:p>
            <a:r>
              <a:rPr lang="nl-NL" dirty="0" smtClean="0"/>
              <a:t>Aanbod sportverenigingen tijdens de gymles - Sportintro</a:t>
            </a:r>
          </a:p>
          <a:p>
            <a:r>
              <a:rPr lang="nl-NL" dirty="0" smtClean="0"/>
              <a:t>Deelname aan sporttoernooien</a:t>
            </a:r>
          </a:p>
          <a:p>
            <a:r>
              <a:rPr lang="nl-NL" dirty="0" smtClean="0"/>
              <a:t>Naschoolse sportuurtjes –Sportfederatie Berkelland</a:t>
            </a:r>
          </a:p>
          <a:p>
            <a:r>
              <a:rPr lang="nl-NL" dirty="0" smtClean="0"/>
              <a:t>Schoolkamp Giethoorn</a:t>
            </a:r>
          </a:p>
          <a:p>
            <a:r>
              <a:rPr lang="nl-NL" dirty="0" smtClean="0"/>
              <a:t>Koningsdag , sportdag, sport </a:t>
            </a:r>
            <a:r>
              <a:rPr lang="nl-NL" dirty="0" err="1" smtClean="0"/>
              <a:t>experience</a:t>
            </a:r>
            <a:endParaRPr lang="nl-NL" dirty="0" smtClean="0"/>
          </a:p>
        </p:txBody>
      </p:sp>
      <p:pic>
        <p:nvPicPr>
          <p:cNvPr id="4" name="Afbeelding 3" descr="20160307_092009.jpg"/>
          <p:cNvPicPr>
            <a:picLocks noChangeAspect="1"/>
          </p:cNvPicPr>
          <p:nvPr/>
        </p:nvPicPr>
        <p:blipFill>
          <a:blip r:embed="rId2" cstate="print"/>
          <a:srcRect l="7548" t="8386" r="13200" b="2717"/>
          <a:stretch>
            <a:fillRect/>
          </a:stretch>
        </p:blipFill>
        <p:spPr>
          <a:xfrm>
            <a:off x="6097754" y="692696"/>
            <a:ext cx="2794726" cy="23511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b="1" dirty="0" smtClean="0">
                <a:latin typeface="Arial" pitchFamily="34" charset="0"/>
                <a:cs typeface="Arial" pitchFamily="34" charset="0"/>
              </a:rPr>
              <a:t>Contacten met ouders</a:t>
            </a:r>
          </a:p>
        </p:txBody>
      </p:sp>
      <p:sp>
        <p:nvSpPr>
          <p:cNvPr id="14339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7544" y="1196752"/>
            <a:ext cx="8258175" cy="4525963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nl-NL" dirty="0" smtClean="0">
                <a:latin typeface="+mj-lt"/>
                <a:cs typeface="Arial" pitchFamily="34" charset="0"/>
              </a:rPr>
              <a:t>Leerling</a:t>
            </a:r>
          </a:p>
          <a:p>
            <a:pPr eaLnBrk="1" hangingPunct="1"/>
            <a:r>
              <a:rPr lang="nl-NL" dirty="0" smtClean="0">
                <a:latin typeface="+mj-lt"/>
                <a:cs typeface="Arial" pitchFamily="34" charset="0"/>
              </a:rPr>
              <a:t>Intakegesprek</a:t>
            </a:r>
          </a:p>
          <a:p>
            <a:pPr eaLnBrk="1" hangingPunct="1"/>
            <a:r>
              <a:rPr lang="nl-NL" dirty="0" smtClean="0">
                <a:latin typeface="+mj-lt"/>
                <a:cs typeface="Arial" pitchFamily="34" charset="0"/>
              </a:rPr>
              <a:t>10-minutengesprekken  na rapportage door school</a:t>
            </a:r>
          </a:p>
          <a:p>
            <a:pPr eaLnBrk="1" hangingPunct="1"/>
            <a:r>
              <a:rPr lang="nl-NL" dirty="0" smtClean="0">
                <a:latin typeface="+mj-lt"/>
                <a:cs typeface="Arial" pitchFamily="34" charset="0"/>
              </a:rPr>
              <a:t>Persoonlijk gesprek op initiatief ouders/leerkracht</a:t>
            </a:r>
          </a:p>
          <a:p>
            <a:pPr eaLnBrk="1" hangingPunct="1"/>
            <a:r>
              <a:rPr lang="nl-NL" dirty="0" smtClean="0">
                <a:latin typeface="+mj-lt"/>
                <a:cs typeface="Arial" pitchFamily="34" charset="0"/>
              </a:rPr>
              <a:t>Hulpplantraject </a:t>
            </a:r>
          </a:p>
          <a:p>
            <a:pPr eaLnBrk="1" hangingPunct="1"/>
            <a:endParaRPr lang="nl-NL" dirty="0" smtClean="0">
              <a:latin typeface="+mj-lt"/>
              <a:cs typeface="Arial" pitchFamily="34" charset="0"/>
            </a:endParaRPr>
          </a:p>
          <a:p>
            <a:pPr eaLnBrk="1" hangingPunct="1">
              <a:buNone/>
            </a:pPr>
            <a:r>
              <a:rPr lang="nl-NL" dirty="0" smtClean="0">
                <a:latin typeface="+mj-lt"/>
                <a:cs typeface="Arial" pitchFamily="34" charset="0"/>
              </a:rPr>
              <a:t>Algemeen</a:t>
            </a:r>
          </a:p>
          <a:p>
            <a:pPr eaLnBrk="1" hangingPunct="1"/>
            <a:r>
              <a:rPr lang="nl-NL" dirty="0" smtClean="0">
                <a:latin typeface="+mj-lt"/>
                <a:cs typeface="Arial" pitchFamily="34" charset="0"/>
              </a:rPr>
              <a:t>Jaarlijkse Informatieavond  over de groep</a:t>
            </a:r>
          </a:p>
          <a:p>
            <a:pPr eaLnBrk="1" hangingPunct="1"/>
            <a:r>
              <a:rPr lang="nl-NL" dirty="0" smtClean="0">
                <a:latin typeface="+mj-lt"/>
                <a:cs typeface="Arial" pitchFamily="34" charset="0"/>
              </a:rPr>
              <a:t>Digitale </a:t>
            </a:r>
            <a:r>
              <a:rPr lang="nl-NL" dirty="0" smtClean="0">
                <a:latin typeface="+mj-lt"/>
                <a:cs typeface="Arial" pitchFamily="34" charset="0"/>
              </a:rPr>
              <a:t>nieuwsbrief – 20 x per schooljaar</a:t>
            </a:r>
          </a:p>
          <a:p>
            <a:r>
              <a:rPr lang="nl-NL" dirty="0">
                <a:latin typeface="+mj-lt"/>
                <a:cs typeface="Arial" pitchFamily="34" charset="0"/>
              </a:rPr>
              <a:t>Klasbord app</a:t>
            </a:r>
          </a:p>
          <a:p>
            <a:pPr eaLnBrk="1" hangingPunct="1"/>
            <a:r>
              <a:rPr lang="nl-NL" dirty="0" smtClean="0">
                <a:latin typeface="+mj-lt"/>
                <a:cs typeface="Arial" pitchFamily="34" charset="0"/>
              </a:rPr>
              <a:t>Website</a:t>
            </a:r>
          </a:p>
          <a:p>
            <a:pPr eaLnBrk="1" hangingPunct="1"/>
            <a:r>
              <a:rPr lang="nl-NL" dirty="0" smtClean="0">
                <a:latin typeface="+mj-lt"/>
                <a:cs typeface="Arial" pitchFamily="34" charset="0"/>
              </a:rPr>
              <a:t>Facebookpagina</a:t>
            </a:r>
          </a:p>
        </p:txBody>
      </p:sp>
      <p:pic>
        <p:nvPicPr>
          <p:cNvPr id="7170" name="Picture 2" descr="https://lh4.ggpht.com/tci9UeJ4dOf4UVeJZZex-p5WNw88KLGwtB1vY6UoixeQPApbVFgMgj8S-f_CjJ_7LMg4=w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5265">
            <a:off x="6002916" y="3995821"/>
            <a:ext cx="2380828" cy="23808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1604516_921209961263896_4685111353162843958_n.jpg"/>
          <p:cNvPicPr>
            <a:picLocks noChangeAspect="1"/>
          </p:cNvPicPr>
          <p:nvPr/>
        </p:nvPicPr>
        <p:blipFill>
          <a:blip r:embed="rId2" cstate="print"/>
          <a:srcRect b="25850"/>
          <a:stretch>
            <a:fillRect/>
          </a:stretch>
        </p:blipFill>
        <p:spPr>
          <a:xfrm>
            <a:off x="2123728" y="0"/>
            <a:ext cx="5244753" cy="69009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20160307_120615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19058">
            <a:off x="18626" y="1108820"/>
            <a:ext cx="5360559" cy="4020419"/>
          </a:xfrm>
          <a:prstGeom prst="rect">
            <a:avLst/>
          </a:prstGeom>
        </p:spPr>
      </p:pic>
      <p:pic>
        <p:nvPicPr>
          <p:cNvPr id="6" name="Afbeelding 5" descr="IMG_67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2775">
            <a:off x="4809484" y="813864"/>
            <a:ext cx="3963820" cy="52850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60307_120832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70681">
            <a:off x="208515" y="907013"/>
            <a:ext cx="6210267" cy="4657700"/>
          </a:xfrm>
          <a:prstGeom prst="rect">
            <a:avLst/>
          </a:prstGeom>
        </p:spPr>
      </p:pic>
      <p:pic>
        <p:nvPicPr>
          <p:cNvPr id="3" name="Afbeelding 2" descr="20160307_120735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81901">
            <a:off x="4367390" y="557831"/>
            <a:ext cx="4258868" cy="56784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scontent-ams3-1.xx.fbcdn.net/hphotos-xfp1/v/t1.0-9/1918211_1107010959350461_7653741836338884477_n.jpg?oh=0d86a9a7eaea794a6f42206deab41171&amp;oe=575289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773" y="0"/>
            <a:ext cx="51434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Einde presentatie</a:t>
            </a:r>
            <a:endParaRPr lang="nl-NL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79512" y="1556792"/>
            <a:ext cx="8435280" cy="4525963"/>
          </a:xfrm>
        </p:spPr>
        <p:txBody>
          <a:bodyPr/>
          <a:lstStyle/>
          <a:p>
            <a:pPr algn="ctr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Kernwaarden</a:t>
            </a:r>
            <a:endParaRPr lang="en-US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7544" y="1916832"/>
            <a:ext cx="8219256" cy="4525963"/>
          </a:xfrm>
        </p:spPr>
        <p:txBody>
          <a:bodyPr/>
          <a:lstStyle/>
          <a:p>
            <a:r>
              <a:rPr lang="nl-NL" sz="2600" dirty="0" smtClean="0"/>
              <a:t>Veiligheid  		</a:t>
            </a:r>
            <a:r>
              <a:rPr lang="nl-NL" dirty="0" smtClean="0"/>
              <a:t>welzijn, welkom voelen, je zelf zijn, 	</a:t>
            </a:r>
          </a:p>
          <a:p>
            <a:pPr marL="34290" indent="0">
              <a:buNone/>
            </a:pPr>
            <a:r>
              <a:rPr lang="nl-NL" dirty="0"/>
              <a:t>	</a:t>
            </a:r>
            <a:r>
              <a:rPr lang="nl-NL" dirty="0" smtClean="0"/>
              <a:t>			</a:t>
            </a:r>
            <a:r>
              <a:rPr lang="nl-NL" dirty="0" err="1" smtClean="0"/>
              <a:t>predikaat</a:t>
            </a:r>
            <a:r>
              <a:rPr lang="nl-NL" dirty="0" smtClean="0"/>
              <a:t> Veilige school;</a:t>
            </a:r>
          </a:p>
          <a:p>
            <a:r>
              <a:rPr lang="nl-NL" sz="2600" dirty="0" smtClean="0"/>
              <a:t>Zelfstandigheid  	</a:t>
            </a:r>
            <a:r>
              <a:rPr lang="nl-NL" dirty="0" smtClean="0"/>
              <a:t>wat je zelf kunt, doe je zelf, weektaak, doelen 					stellen</a:t>
            </a:r>
          </a:p>
          <a:p>
            <a:r>
              <a:rPr lang="nl-NL" sz="2600" dirty="0" smtClean="0"/>
              <a:t>Samenwerking	</a:t>
            </a:r>
            <a:r>
              <a:rPr lang="nl-NL" dirty="0" smtClean="0"/>
              <a:t>groepswerk, maatjes, hulp bij doelen stellen</a:t>
            </a:r>
          </a:p>
          <a:p>
            <a:endParaRPr lang="nl-NL" dirty="0" smtClean="0"/>
          </a:p>
          <a:p>
            <a:r>
              <a:rPr lang="nl-NL" sz="2600" dirty="0" smtClean="0"/>
              <a:t>Competentie		</a:t>
            </a:r>
            <a:r>
              <a:rPr lang="nl-NL" dirty="0" smtClean="0"/>
              <a:t>kennis, </a:t>
            </a:r>
            <a:r>
              <a:rPr lang="nl-NL" dirty="0" err="1" smtClean="0"/>
              <a:t>o.a.sociale</a:t>
            </a:r>
            <a:r>
              <a:rPr lang="nl-NL" dirty="0" smtClean="0"/>
              <a:t> vaardigheden, 						technische vaardigheden</a:t>
            </a:r>
          </a:p>
          <a:p>
            <a:r>
              <a:rPr lang="nl-NL" sz="2600" dirty="0" smtClean="0"/>
              <a:t>Verantwoordelijkheid 	</a:t>
            </a:r>
            <a:r>
              <a:rPr lang="nl-NL" dirty="0" smtClean="0"/>
              <a:t>eigen doelen stellen</a:t>
            </a:r>
          </a:p>
          <a:p>
            <a:pPr lvl="8"/>
            <a:endParaRPr lang="nl-NL" sz="2000" dirty="0" smtClean="0"/>
          </a:p>
          <a:p>
            <a:endParaRPr lang="en-US" dirty="0"/>
          </a:p>
        </p:txBody>
      </p:sp>
      <p:sp>
        <p:nvSpPr>
          <p:cNvPr id="6" name="Rechthoek 5"/>
          <p:cNvSpPr/>
          <p:nvPr/>
        </p:nvSpPr>
        <p:spPr>
          <a:xfrm>
            <a:off x="2267744" y="1124744"/>
            <a:ext cx="72362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chemeClr val="accent1"/>
                </a:solidFill>
              </a:rPr>
              <a:t>Wat</a:t>
            </a:r>
            <a:r>
              <a:rPr lang="en-US" sz="2200" b="1" kern="0" dirty="0" smtClean="0">
                <a:solidFill>
                  <a:schemeClr val="accent1"/>
                </a:solidFill>
              </a:rPr>
              <a:t> </a:t>
            </a:r>
            <a:r>
              <a:rPr lang="en-US" sz="2200" b="1" kern="0" dirty="0" err="1" smtClean="0">
                <a:solidFill>
                  <a:schemeClr val="accent1"/>
                </a:solidFill>
              </a:rPr>
              <a:t>vinden</a:t>
            </a:r>
            <a:r>
              <a:rPr lang="en-US" sz="2200" b="1" kern="0" dirty="0" smtClean="0">
                <a:solidFill>
                  <a:schemeClr val="accent1"/>
                </a:solidFill>
              </a:rPr>
              <a:t> </a:t>
            </a:r>
            <a:r>
              <a:rPr lang="en-US" sz="2200" b="1" kern="0" dirty="0" err="1" smtClean="0">
                <a:solidFill>
                  <a:schemeClr val="accent1"/>
                </a:solidFill>
              </a:rPr>
              <a:t>wij</a:t>
            </a:r>
            <a:r>
              <a:rPr lang="en-US" sz="2200" b="1" kern="0" dirty="0" smtClean="0">
                <a:solidFill>
                  <a:schemeClr val="accent1"/>
                </a:solidFill>
              </a:rPr>
              <a:t> </a:t>
            </a:r>
            <a:r>
              <a:rPr lang="en-US" sz="2200" b="1" kern="0" dirty="0" err="1" smtClean="0">
                <a:solidFill>
                  <a:schemeClr val="accent1"/>
                </a:solidFill>
              </a:rPr>
              <a:t>als</a:t>
            </a:r>
            <a:r>
              <a:rPr lang="en-US" sz="2200" b="1" kern="0" dirty="0" smtClean="0">
                <a:solidFill>
                  <a:schemeClr val="accent1"/>
                </a:solidFill>
              </a:rPr>
              <a:t> school </a:t>
            </a:r>
            <a:r>
              <a:rPr lang="en-US" sz="2200" b="1" kern="0" dirty="0" err="1" smtClean="0">
                <a:solidFill>
                  <a:schemeClr val="accent1"/>
                </a:solidFill>
              </a:rPr>
              <a:t>belangrijk</a:t>
            </a:r>
            <a:r>
              <a:rPr lang="en-US" sz="2200" b="1" kern="0" dirty="0" smtClean="0">
                <a:solidFill>
                  <a:schemeClr val="accent1"/>
                </a:solidFill>
              </a:rPr>
              <a:t>?:</a:t>
            </a:r>
            <a:endParaRPr lang="en-US" sz="2200" b="1" kern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Personeel</a:t>
            </a:r>
            <a:endParaRPr lang="en-US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95536" y="1268760"/>
            <a:ext cx="8435280" cy="4713387"/>
          </a:xfrm>
        </p:spPr>
        <p:txBody>
          <a:bodyPr>
            <a:noAutofit/>
          </a:bodyPr>
          <a:lstStyle/>
          <a:p>
            <a:r>
              <a:rPr lang="en-US" dirty="0" err="1" smtClean="0"/>
              <a:t>locatiecoördinator</a:t>
            </a:r>
            <a:endParaRPr lang="en-US" dirty="0"/>
          </a:p>
          <a:p>
            <a:r>
              <a:rPr lang="en-US" dirty="0"/>
              <a:t>intern </a:t>
            </a:r>
            <a:r>
              <a:rPr lang="en-US" dirty="0" err="1" smtClean="0"/>
              <a:t>begeleider</a:t>
            </a:r>
            <a:endParaRPr lang="en-US" dirty="0" smtClean="0"/>
          </a:p>
          <a:p>
            <a:r>
              <a:rPr lang="en-US" dirty="0" smtClean="0"/>
              <a:t>10 </a:t>
            </a:r>
            <a:r>
              <a:rPr lang="en-US" dirty="0" err="1"/>
              <a:t>groepsleerkrachten</a:t>
            </a:r>
            <a:endParaRPr lang="en-US" dirty="0"/>
          </a:p>
          <a:p>
            <a:r>
              <a:rPr lang="en-US" dirty="0" err="1"/>
              <a:t>g</a:t>
            </a:r>
            <a:r>
              <a:rPr lang="en-US" dirty="0" err="1" smtClean="0"/>
              <a:t>ehele</a:t>
            </a:r>
            <a:r>
              <a:rPr lang="en-US" dirty="0" smtClean="0"/>
              <a:t> week extra </a:t>
            </a:r>
            <a:r>
              <a:rPr lang="en-US" dirty="0" err="1" smtClean="0"/>
              <a:t>onderwijsassistent</a:t>
            </a:r>
            <a:endParaRPr lang="en-US" dirty="0" smtClean="0"/>
          </a:p>
          <a:p>
            <a:r>
              <a:rPr lang="en-US" dirty="0" err="1" smtClean="0"/>
              <a:t>vakleerkracht</a:t>
            </a:r>
            <a:r>
              <a:rPr lang="en-US" dirty="0" smtClean="0"/>
              <a:t> gym</a:t>
            </a:r>
          </a:p>
          <a:p>
            <a:r>
              <a:rPr lang="en-US" dirty="0" err="1" smtClean="0"/>
              <a:t>vakleerkracht</a:t>
            </a:r>
            <a:r>
              <a:rPr lang="en-US" dirty="0" smtClean="0"/>
              <a:t> </a:t>
            </a:r>
            <a:r>
              <a:rPr lang="en-US" dirty="0" err="1" smtClean="0"/>
              <a:t>muziek</a:t>
            </a:r>
            <a:endParaRPr lang="en-US" dirty="0"/>
          </a:p>
          <a:p>
            <a:r>
              <a:rPr lang="en-US" dirty="0" err="1"/>
              <a:t>conciërge</a:t>
            </a:r>
            <a:endParaRPr lang="en-US" dirty="0"/>
          </a:p>
          <a:p>
            <a:r>
              <a:rPr lang="en-US" dirty="0" err="1"/>
              <a:t>stagiaires</a:t>
            </a:r>
            <a:r>
              <a:rPr lang="en-US" dirty="0"/>
              <a:t> / </a:t>
            </a:r>
            <a:r>
              <a:rPr lang="en-US" dirty="0" err="1"/>
              <a:t>vrijwilligers</a:t>
            </a:r>
            <a:endParaRPr lang="en-US" dirty="0"/>
          </a:p>
          <a:p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In vogelvlucht</a:t>
            </a:r>
            <a:endParaRPr lang="nl-NL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februari</a:t>
            </a:r>
            <a:r>
              <a:rPr lang="en-US" dirty="0"/>
              <a:t> 2018	</a:t>
            </a:r>
            <a:r>
              <a:rPr lang="en-US" dirty="0" smtClean="0"/>
              <a:t>135  </a:t>
            </a:r>
            <a:r>
              <a:rPr lang="en-US" dirty="0" err="1"/>
              <a:t>leerlingen</a:t>
            </a:r>
            <a:endParaRPr lang="en-US" dirty="0"/>
          </a:p>
          <a:p>
            <a:r>
              <a:rPr lang="en-US" dirty="0" err="1"/>
              <a:t>gemiddelde</a:t>
            </a:r>
            <a:r>
              <a:rPr lang="en-US" dirty="0"/>
              <a:t> </a:t>
            </a:r>
            <a:r>
              <a:rPr lang="en-US" dirty="0" err="1"/>
              <a:t>groepsgrootte</a:t>
            </a:r>
            <a:r>
              <a:rPr lang="en-US" dirty="0"/>
              <a:t> 22  </a:t>
            </a:r>
            <a:r>
              <a:rPr lang="en-US" dirty="0" err="1"/>
              <a:t>leerlingen</a:t>
            </a:r>
            <a:endParaRPr lang="en-US" dirty="0"/>
          </a:p>
          <a:p>
            <a:r>
              <a:rPr lang="en-US" dirty="0" smtClean="0"/>
              <a:t>6 </a:t>
            </a:r>
            <a:r>
              <a:rPr lang="en-US" dirty="0" err="1" smtClean="0"/>
              <a:t>groepen</a:t>
            </a:r>
            <a:r>
              <a:rPr lang="en-US" dirty="0"/>
              <a:t>, </a:t>
            </a:r>
            <a:r>
              <a:rPr lang="en-US" dirty="0" err="1"/>
              <a:t>waarvan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 err="1" smtClean="0"/>
              <a:t>combinatiegroepen</a:t>
            </a:r>
            <a:endParaRPr lang="en-US" dirty="0" smtClean="0"/>
          </a:p>
          <a:p>
            <a:r>
              <a:rPr lang="en-US" dirty="0" err="1" smtClean="0"/>
              <a:t>samenwerking</a:t>
            </a:r>
            <a:r>
              <a:rPr lang="en-US" dirty="0" smtClean="0"/>
              <a:t> met </a:t>
            </a:r>
            <a:r>
              <a:rPr lang="en-US" dirty="0" err="1" smtClean="0"/>
              <a:t>Partou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- en </a:t>
            </a:r>
            <a:r>
              <a:rPr lang="en-US" dirty="0" err="1" smtClean="0"/>
              <a:t>naschoolse</a:t>
            </a:r>
            <a:r>
              <a:rPr lang="en-US" dirty="0" smtClean="0"/>
              <a:t> </a:t>
            </a:r>
            <a:r>
              <a:rPr lang="en-US" dirty="0" err="1" smtClean="0"/>
              <a:t>opvang</a:t>
            </a:r>
            <a:endParaRPr lang="en-US" dirty="0" smtClean="0"/>
          </a:p>
          <a:p>
            <a:r>
              <a:rPr lang="en-US" dirty="0" err="1" smtClean="0"/>
              <a:t>continurooster</a:t>
            </a:r>
            <a:endParaRPr lang="en-US" dirty="0" smtClean="0"/>
          </a:p>
          <a:p>
            <a:r>
              <a:rPr lang="nl-NL" dirty="0" smtClean="0">
                <a:cs typeface="Arial" pitchFamily="34" charset="0"/>
              </a:rPr>
              <a:t>dyslexiebehandeling </a:t>
            </a:r>
            <a:r>
              <a:rPr lang="nl-NL" dirty="0">
                <a:cs typeface="Arial" pitchFamily="34" charset="0"/>
              </a:rPr>
              <a:t>in school (RID)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creamiddag</a:t>
            </a:r>
          </a:p>
          <a:p>
            <a:r>
              <a:rPr lang="nl-NL" dirty="0" smtClean="0"/>
              <a:t>technieklessen</a:t>
            </a:r>
          </a:p>
          <a:p>
            <a:r>
              <a:rPr lang="en-US" dirty="0" err="1"/>
              <a:t>programmeren</a:t>
            </a:r>
            <a:r>
              <a:rPr lang="en-US" dirty="0"/>
              <a:t> in </a:t>
            </a:r>
            <a:r>
              <a:rPr lang="en-US" dirty="0" err="1"/>
              <a:t>groep</a:t>
            </a:r>
            <a:r>
              <a:rPr lang="en-US" dirty="0"/>
              <a:t> 3 t/m 8</a:t>
            </a:r>
          </a:p>
          <a:p>
            <a:r>
              <a:rPr lang="nl-NL" dirty="0" smtClean="0"/>
              <a:t>Engels in alle groepen</a:t>
            </a:r>
          </a:p>
          <a:p>
            <a:r>
              <a:rPr lang="nl-NL" dirty="0" smtClean="0"/>
              <a:t>structureel gebruik </a:t>
            </a:r>
            <a:r>
              <a:rPr lang="nl-NL" dirty="0" smtClean="0"/>
              <a:t>laptops/</a:t>
            </a:r>
            <a:r>
              <a:rPr lang="nl-NL" dirty="0" err="1" smtClean="0"/>
              <a:t>chromebooks</a:t>
            </a:r>
            <a:endParaRPr lang="nl-NL" dirty="0" smtClean="0"/>
          </a:p>
          <a:p>
            <a:r>
              <a:rPr lang="nl-NL" dirty="0" smtClean="0"/>
              <a:t>nieuwe touchscreens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030154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Continurooster</a:t>
            </a:r>
            <a:endParaRPr lang="en-US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err="1" smtClean="0"/>
              <a:t>Schooltijden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gr 1 t/m 4  	ma, di, do:       	8.30 – 14.30 </a:t>
            </a:r>
            <a:r>
              <a:rPr lang="en-US" sz="2000" dirty="0" err="1" smtClean="0"/>
              <a:t>uur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</a:t>
            </a:r>
            <a:r>
              <a:rPr lang="en-US" dirty="0"/>
              <a:t>	</a:t>
            </a:r>
            <a:r>
              <a:rPr lang="en-US" sz="2000" dirty="0" smtClean="0"/>
              <a:t>woe:                 	8.30 – 12.30 </a:t>
            </a:r>
            <a:r>
              <a:rPr lang="en-US" sz="2000" dirty="0" err="1" smtClean="0"/>
              <a:t>uur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</a:t>
            </a:r>
            <a:r>
              <a:rPr lang="en-US" dirty="0"/>
              <a:t>	</a:t>
            </a:r>
            <a:r>
              <a:rPr lang="en-US" sz="2000" dirty="0" err="1" smtClean="0"/>
              <a:t>vrij</a:t>
            </a:r>
            <a:r>
              <a:rPr lang="en-US" sz="2000" dirty="0" smtClean="0"/>
              <a:t>:                   		8.30 – 12.00 </a:t>
            </a:r>
            <a:r>
              <a:rPr lang="en-US" sz="2000" dirty="0" err="1" smtClean="0"/>
              <a:t>uur</a:t>
            </a:r>
            <a:endParaRPr lang="en-US" sz="2000" dirty="0" smtClean="0"/>
          </a:p>
          <a:p>
            <a:r>
              <a:rPr lang="en-US" sz="2000" dirty="0" smtClean="0"/>
              <a:t>gr 5 t/m 8 	ma, di, do, </a:t>
            </a:r>
            <a:r>
              <a:rPr lang="en-US" sz="2000" dirty="0" err="1" smtClean="0"/>
              <a:t>vrij</a:t>
            </a:r>
            <a:r>
              <a:rPr lang="en-US" sz="2000" dirty="0" smtClean="0"/>
              <a:t>: 	8.30 – 14.30 </a:t>
            </a:r>
            <a:r>
              <a:rPr lang="en-US" sz="2000" dirty="0" err="1" smtClean="0"/>
              <a:t>uur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</a:t>
            </a:r>
            <a:r>
              <a:rPr lang="en-US" dirty="0"/>
              <a:t>	</a:t>
            </a:r>
            <a:r>
              <a:rPr lang="en-US" sz="2000" dirty="0" smtClean="0"/>
              <a:t>woe:                 	8.30 – 12.30 </a:t>
            </a:r>
            <a:r>
              <a:rPr lang="en-US" sz="2000" dirty="0" err="1" smtClean="0"/>
              <a:t>uur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Begeleiding</a:t>
            </a:r>
            <a:r>
              <a:rPr lang="en-US" sz="2000" dirty="0" smtClean="0"/>
              <a:t> </a:t>
            </a:r>
            <a:r>
              <a:rPr lang="en-US" sz="2000" dirty="0" err="1" smtClean="0"/>
              <a:t>tijden</a:t>
            </a:r>
            <a:r>
              <a:rPr lang="en-US" sz="2000" dirty="0" smtClean="0"/>
              <a:t> de </a:t>
            </a:r>
            <a:r>
              <a:rPr lang="en-US" sz="2000" dirty="0" err="1" smtClean="0"/>
              <a:t>lunchpauze</a:t>
            </a:r>
            <a:r>
              <a:rPr lang="en-US" sz="2000" dirty="0" smtClean="0"/>
              <a:t> door </a:t>
            </a:r>
            <a:r>
              <a:rPr lang="en-US" sz="2000" dirty="0" err="1" smtClean="0"/>
              <a:t>ouders</a:t>
            </a:r>
            <a:endParaRPr lang="en-US" sz="2000" dirty="0" smtClean="0"/>
          </a:p>
          <a:p>
            <a:r>
              <a:rPr lang="en-US" sz="2000" dirty="0" err="1" smtClean="0"/>
              <a:t>Geen</a:t>
            </a:r>
            <a:r>
              <a:rPr lang="en-US" sz="2000" dirty="0" smtClean="0"/>
              <a:t> extra </a:t>
            </a:r>
            <a:r>
              <a:rPr lang="en-US" sz="2000" dirty="0" err="1" smtClean="0"/>
              <a:t>kosten</a:t>
            </a:r>
            <a:r>
              <a:rPr lang="en-US" sz="2000" dirty="0" smtClean="0"/>
              <a:t> </a:t>
            </a:r>
            <a:r>
              <a:rPr lang="en-US" sz="2000" dirty="0" err="1" smtClean="0"/>
              <a:t>voor</a:t>
            </a:r>
            <a:r>
              <a:rPr lang="en-US" sz="2000" dirty="0" smtClean="0"/>
              <a:t> </a:t>
            </a:r>
            <a:r>
              <a:rPr lang="en-US" sz="2000" dirty="0" err="1" smtClean="0"/>
              <a:t>ouders</a:t>
            </a:r>
            <a:endParaRPr lang="en-US" sz="20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Het </a:t>
            </a:r>
            <a:r>
              <a:rPr lang="en-US" b="1" dirty="0" err="1" smtClean="0"/>
              <a:t>gebouw</a:t>
            </a:r>
            <a:endParaRPr lang="en-US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en-US" sz="2000" dirty="0" err="1" smtClean="0"/>
              <a:t>Acht</a:t>
            </a:r>
            <a:r>
              <a:rPr lang="en-US" sz="2000" dirty="0" smtClean="0"/>
              <a:t> </a:t>
            </a:r>
            <a:r>
              <a:rPr lang="en-US" sz="2000" dirty="0" err="1" smtClean="0"/>
              <a:t>klaslokalen</a:t>
            </a:r>
            <a:endParaRPr lang="en-US" sz="2000" dirty="0" smtClean="0"/>
          </a:p>
          <a:p>
            <a:r>
              <a:rPr lang="en-US" sz="2000" dirty="0" err="1" smtClean="0"/>
              <a:t>Computerlokaal</a:t>
            </a:r>
            <a:endParaRPr lang="en-US" sz="2000" dirty="0" smtClean="0"/>
          </a:p>
          <a:p>
            <a:r>
              <a:rPr lang="en-US" sz="2000" dirty="0" smtClean="0"/>
              <a:t>Grote </a:t>
            </a:r>
            <a:r>
              <a:rPr lang="en-US" sz="2000" dirty="0" err="1" smtClean="0"/>
              <a:t>zaal</a:t>
            </a:r>
            <a:r>
              <a:rPr lang="en-US" sz="2000" dirty="0" smtClean="0"/>
              <a:t> met podium</a:t>
            </a:r>
          </a:p>
          <a:p>
            <a:r>
              <a:rPr lang="en-US" sz="2000" dirty="0" err="1" smtClean="0"/>
              <a:t>Vier</a:t>
            </a:r>
            <a:r>
              <a:rPr lang="en-US" sz="2000" dirty="0" smtClean="0"/>
              <a:t> </a:t>
            </a:r>
            <a:r>
              <a:rPr lang="en-US" sz="2000" dirty="0" err="1" smtClean="0"/>
              <a:t>groepsruimtes</a:t>
            </a:r>
            <a:endParaRPr lang="en-US" sz="2000" dirty="0" smtClean="0"/>
          </a:p>
          <a:p>
            <a:r>
              <a:rPr lang="en-US" sz="2000" dirty="0" err="1" smtClean="0"/>
              <a:t>Ruim</a:t>
            </a:r>
            <a:r>
              <a:rPr lang="en-US" sz="2000" dirty="0" smtClean="0"/>
              <a:t> </a:t>
            </a:r>
            <a:r>
              <a:rPr lang="en-US" sz="2000" dirty="0" err="1" smtClean="0"/>
              <a:t>schoolplein</a:t>
            </a:r>
            <a:r>
              <a:rPr lang="en-US" sz="2000" dirty="0" smtClean="0"/>
              <a:t> / </a:t>
            </a:r>
            <a:r>
              <a:rPr lang="en-US" sz="2000" dirty="0" err="1" smtClean="0"/>
              <a:t>natuurlijk</a:t>
            </a:r>
            <a:r>
              <a:rPr lang="en-US" sz="2000" dirty="0" smtClean="0"/>
              <a:t> </a:t>
            </a:r>
            <a:r>
              <a:rPr lang="en-US" sz="2000" dirty="0" err="1" smtClean="0"/>
              <a:t>spelen</a:t>
            </a:r>
            <a:endParaRPr lang="en-US" sz="2000" dirty="0" smtClean="0"/>
          </a:p>
          <a:p>
            <a:r>
              <a:rPr lang="en-US" sz="2000" dirty="0" err="1" smtClean="0"/>
              <a:t>Gymlokaal</a:t>
            </a:r>
            <a:r>
              <a:rPr lang="en-US" sz="2000" dirty="0" smtClean="0"/>
              <a:t> op </a:t>
            </a:r>
            <a:r>
              <a:rPr lang="en-US" sz="2000" dirty="0" err="1" smtClean="0"/>
              <a:t>loopafstand</a:t>
            </a:r>
            <a:endParaRPr lang="en-US" sz="2000" dirty="0" smtClean="0"/>
          </a:p>
          <a:p>
            <a:r>
              <a:rPr lang="nl-NL" dirty="0">
                <a:cs typeface="Arial" pitchFamily="34" charset="0"/>
              </a:rPr>
              <a:t>Uitdagend, groen schoolplein</a:t>
            </a:r>
          </a:p>
          <a:p>
            <a:endParaRPr lang="en-US" dirty="0"/>
          </a:p>
        </p:txBody>
      </p:sp>
      <p:pic>
        <p:nvPicPr>
          <p:cNvPr id="4" name="Afbeelding 3" descr="DJI00385.JPG"/>
          <p:cNvPicPr>
            <a:picLocks noChangeAspect="1"/>
          </p:cNvPicPr>
          <p:nvPr/>
        </p:nvPicPr>
        <p:blipFill>
          <a:blip r:embed="rId2" cstate="print"/>
          <a:srcRect l="2751" t="4843" r="9838" b="7352"/>
          <a:stretch>
            <a:fillRect/>
          </a:stretch>
        </p:blipFill>
        <p:spPr>
          <a:xfrm>
            <a:off x="3923928" y="3573016"/>
            <a:ext cx="4566857" cy="288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b="1" dirty="0" smtClean="0">
                <a:latin typeface="Arial" pitchFamily="34" charset="0"/>
                <a:cs typeface="Arial" pitchFamily="34" charset="0"/>
              </a:rPr>
              <a:t>Onderwijs op maat</a:t>
            </a:r>
          </a:p>
        </p:txBody>
      </p:sp>
      <p:sp>
        <p:nvSpPr>
          <p:cNvPr id="8195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8286750" cy="4525963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nl-NL" sz="2000" dirty="0" smtClean="0">
                <a:latin typeface="Arial" pitchFamily="34" charset="0"/>
                <a:cs typeface="Arial" pitchFamily="34" charset="0"/>
              </a:rPr>
              <a:t>Directe instructiemodel:</a:t>
            </a:r>
          </a:p>
          <a:p>
            <a:pPr eaLnBrk="1" hangingPunct="1"/>
            <a:r>
              <a:rPr lang="nl-NL" sz="2000" dirty="0" smtClean="0">
                <a:latin typeface="Arial" pitchFamily="34" charset="0"/>
                <a:cs typeface="Arial" pitchFamily="34" charset="0"/>
              </a:rPr>
              <a:t>Klassikale korte instructie</a:t>
            </a:r>
          </a:p>
          <a:p>
            <a:pPr eaLnBrk="1" hangingPunct="1"/>
            <a:r>
              <a:rPr lang="nl-NL" sz="2000" dirty="0" smtClean="0">
                <a:latin typeface="Arial" pitchFamily="34" charset="0"/>
                <a:cs typeface="Arial" pitchFamily="34" charset="0"/>
              </a:rPr>
              <a:t>Verlengde instructie</a:t>
            </a:r>
          </a:p>
          <a:p>
            <a:pPr eaLnBrk="1" hangingPunct="1"/>
            <a:r>
              <a:rPr lang="nl-NL" sz="2000" dirty="0" smtClean="0">
                <a:latin typeface="Arial" pitchFamily="34" charset="0"/>
                <a:cs typeface="Arial" pitchFamily="34" charset="0"/>
              </a:rPr>
              <a:t>Verrijkingsprogramma</a:t>
            </a:r>
          </a:p>
          <a:p>
            <a:pPr eaLnBrk="1" hangingPunct="1"/>
            <a:r>
              <a:rPr lang="nl-NL" sz="2000" dirty="0" smtClean="0">
                <a:latin typeface="Arial" pitchFamily="34" charset="0"/>
                <a:cs typeface="Arial" pitchFamily="34" charset="0"/>
              </a:rPr>
              <a:t>Uitgestelde aandacht</a:t>
            </a:r>
          </a:p>
          <a:p>
            <a:pPr eaLnBrk="1" hangingPunct="1">
              <a:buNone/>
            </a:pPr>
            <a:endParaRPr lang="nl-NL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nl-NL" sz="2000" dirty="0" smtClean="0">
                <a:latin typeface="Arial" pitchFamily="34" charset="0"/>
                <a:cs typeface="Arial" pitchFamily="34" charset="0"/>
              </a:rPr>
              <a:t>Zorgstructuur</a:t>
            </a:r>
          </a:p>
          <a:p>
            <a:pPr eaLnBrk="1" hangingPunct="1"/>
            <a:r>
              <a:rPr lang="nl-NL" sz="2000" dirty="0" smtClean="0">
                <a:latin typeface="Arial" pitchFamily="34" charset="0"/>
                <a:cs typeface="Arial" pitchFamily="34" charset="0"/>
              </a:rPr>
              <a:t>Hulpplan</a:t>
            </a:r>
          </a:p>
          <a:p>
            <a:pPr eaLnBrk="1" hangingPunct="1"/>
            <a:r>
              <a:rPr lang="nl-NL" sz="2000" dirty="0" smtClean="0">
                <a:latin typeface="Arial" pitchFamily="34" charset="0"/>
                <a:cs typeface="Arial" pitchFamily="34" charset="0"/>
              </a:rPr>
              <a:t>Uitvoering  door groepsleerkracht</a:t>
            </a:r>
          </a:p>
          <a:p>
            <a:pPr eaLnBrk="1" hangingPunct="1"/>
            <a:r>
              <a:rPr lang="nl-NL" sz="2000" dirty="0" smtClean="0">
                <a:latin typeface="Arial" pitchFamily="34" charset="0"/>
                <a:cs typeface="Arial" pitchFamily="34" charset="0"/>
              </a:rPr>
              <a:t>Ondersteuning door de intern begeleider</a:t>
            </a:r>
          </a:p>
          <a:p>
            <a:pPr eaLnBrk="1" hangingPunct="1"/>
            <a:r>
              <a:rPr lang="nl-NL" sz="2000" dirty="0" smtClean="0">
                <a:latin typeface="Arial" pitchFamily="34" charset="0"/>
                <a:cs typeface="Arial" pitchFamily="34" charset="0"/>
              </a:rPr>
              <a:t>Externe hulp </a:t>
            </a:r>
          </a:p>
          <a:p>
            <a:pPr eaLnBrk="1" hangingPunct="1"/>
            <a:endParaRPr lang="nl-NL" dirty="0" smtClean="0">
              <a:latin typeface="Comic Sans MS" pitchFamily="66" charset="0"/>
            </a:endParaRPr>
          </a:p>
          <a:p>
            <a:pPr eaLnBrk="1" hangingPunct="1">
              <a:buNone/>
            </a:pPr>
            <a:endParaRPr lang="nl-NL" dirty="0" smtClean="0">
              <a:latin typeface="Comic Sans MS" pitchFamily="66" charset="0"/>
            </a:endParaRPr>
          </a:p>
          <a:p>
            <a:pPr eaLnBrk="1" hangingPunct="1"/>
            <a:endParaRPr lang="nl-NL" dirty="0" smtClean="0">
              <a:latin typeface="Comic Sans MS" pitchFamily="66" charset="0"/>
            </a:endParaRPr>
          </a:p>
        </p:txBody>
      </p:sp>
      <p:sp>
        <p:nvSpPr>
          <p:cNvPr id="12290" name="AutoShape 2" descr="https://outlook.office.com/owa/service.svc/s/GetAttachmentThumbnail?id=AAMkAGVlOTY0ZjE1LWU3ZmUtNGFiYS05N2M0LTExZGJiZDYzNDM0OABGAAAAAABkqP6%2B4ZN9SrLM0VkCWUNFBwC6bSfHjsrvT5z%2Bavl7BHFNAAAAAAEMAAC6bSfHjsrvT5z%2Bavl7BHFNAAGEA7e4AAABEgAQANCtJcrtbBtMmH1xIzS4tv8%3D&amp;thumbnailType=2&amp;X-OWA-CANARY=50CjaaN6Bk6swhmOUsdUr9CBGQVxRtMYaiqcBO9eRxAjPTv_syVkM2RXqzNZXmmfeoo9_z9mcHM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 descr="20160307_092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412776"/>
            <a:ext cx="3360000" cy="2520000"/>
          </a:xfrm>
          <a:prstGeom prst="rect">
            <a:avLst/>
          </a:prstGeom>
        </p:spPr>
      </p:pic>
      <p:pic>
        <p:nvPicPr>
          <p:cNvPr id="8" name="Afbeelding 7" descr="20160307_091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005344"/>
            <a:ext cx="3360000" cy="252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Extra aanbod</a:t>
            </a:r>
            <a:endParaRPr lang="nl-NL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11560" y="692696"/>
            <a:ext cx="8075240" cy="4525963"/>
          </a:xfrm>
        </p:spPr>
        <p:txBody>
          <a:bodyPr/>
          <a:lstStyle/>
          <a:p>
            <a:endParaRPr lang="nl-NL" sz="2000" dirty="0" smtClean="0"/>
          </a:p>
          <a:p>
            <a:endParaRPr lang="nl-NL" sz="2000" dirty="0" smtClean="0"/>
          </a:p>
          <a:p>
            <a:r>
              <a:rPr lang="nl-NL" dirty="0" smtClean="0"/>
              <a:t>Aanbod voor leerlingen die naast de basisstof extra uitdagingen nodig hebben d.m.v. verrijkingsopdrachten</a:t>
            </a:r>
          </a:p>
          <a:p>
            <a:r>
              <a:rPr lang="nl-NL" dirty="0"/>
              <a:t>b</a:t>
            </a:r>
            <a:r>
              <a:rPr lang="nl-NL" dirty="0" smtClean="0"/>
              <a:t>ridge</a:t>
            </a:r>
            <a:endParaRPr lang="nl-NL" dirty="0"/>
          </a:p>
          <a:p>
            <a:r>
              <a:rPr lang="nl-NL" dirty="0" smtClean="0"/>
              <a:t>programmeertalen</a:t>
            </a:r>
          </a:p>
          <a:p>
            <a:r>
              <a:rPr lang="nl-NL" dirty="0" err="1" smtClean="0"/>
              <a:t>webquest</a:t>
            </a:r>
            <a:r>
              <a:rPr lang="nl-NL" dirty="0" smtClean="0"/>
              <a:t> </a:t>
            </a:r>
          </a:p>
          <a:p>
            <a:r>
              <a:rPr lang="nl-NL" dirty="0" smtClean="0"/>
              <a:t>schaken</a:t>
            </a:r>
            <a:br>
              <a:rPr lang="nl-NL" dirty="0" smtClean="0"/>
            </a:br>
            <a:endParaRPr lang="nl-NL" dirty="0" smtClean="0"/>
          </a:p>
          <a:p>
            <a:endParaRPr lang="nl-NL" sz="2000" dirty="0" smtClean="0"/>
          </a:p>
          <a:p>
            <a:endParaRPr lang="nl-NL" sz="2000" dirty="0" smtClean="0"/>
          </a:p>
        </p:txBody>
      </p:sp>
      <p:pic>
        <p:nvPicPr>
          <p:cNvPr id="4" name="Afbeelding 3" descr="IMG-20160307-WA0001.jpg"/>
          <p:cNvPicPr>
            <a:picLocks noChangeAspect="1"/>
          </p:cNvPicPr>
          <p:nvPr/>
        </p:nvPicPr>
        <p:blipFill>
          <a:blip r:embed="rId2" cstate="print"/>
          <a:srcRect l="25067" r="7425"/>
          <a:stretch>
            <a:fillRect/>
          </a:stretch>
        </p:blipFill>
        <p:spPr>
          <a:xfrm rot="5400000">
            <a:off x="5479165" y="2305811"/>
            <a:ext cx="2937917" cy="24479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Kwaliteit</a:t>
            </a:r>
            <a:r>
              <a:rPr lang="en-US" b="1" dirty="0" smtClean="0"/>
              <a:t> van </a:t>
            </a:r>
            <a:r>
              <a:rPr lang="en-US" b="1" dirty="0" err="1" smtClean="0"/>
              <a:t>onderwijs</a:t>
            </a:r>
            <a:endParaRPr lang="en-US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7544" y="1772816"/>
            <a:ext cx="8363272" cy="45259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Goed</a:t>
            </a:r>
            <a:r>
              <a:rPr lang="en-US" sz="2000" dirty="0" smtClean="0"/>
              <a:t> </a:t>
            </a:r>
            <a:r>
              <a:rPr lang="en-US" sz="2000" dirty="0" err="1" smtClean="0"/>
              <a:t>opgeleid</a:t>
            </a:r>
            <a:r>
              <a:rPr lang="en-US" sz="2000" dirty="0" smtClean="0"/>
              <a:t> </a:t>
            </a:r>
            <a:r>
              <a:rPr lang="en-US" sz="2000" dirty="0" err="1" smtClean="0"/>
              <a:t>personeel</a:t>
            </a:r>
            <a:r>
              <a:rPr lang="en-US" sz="2000" dirty="0" smtClean="0"/>
              <a:t>, continue </a:t>
            </a:r>
            <a:r>
              <a:rPr lang="en-US" sz="2000" dirty="0" err="1" smtClean="0"/>
              <a:t>scholing</a:t>
            </a:r>
            <a:endParaRPr lang="en-US" sz="2000" dirty="0" smtClean="0"/>
          </a:p>
          <a:p>
            <a:r>
              <a:rPr lang="en-US" sz="2000" dirty="0" err="1" smtClean="0"/>
              <a:t>Regelmatige</a:t>
            </a:r>
            <a:r>
              <a:rPr lang="en-US" sz="2000" dirty="0" smtClean="0"/>
              <a:t> </a:t>
            </a:r>
            <a:r>
              <a:rPr lang="en-US" sz="2000" dirty="0" err="1" smtClean="0"/>
              <a:t>vervanging</a:t>
            </a:r>
            <a:r>
              <a:rPr lang="en-US" sz="2000" dirty="0" smtClean="0"/>
              <a:t>  van </a:t>
            </a:r>
            <a:r>
              <a:rPr lang="en-US" sz="2000" dirty="0" err="1" smtClean="0"/>
              <a:t>lesmethoden</a:t>
            </a:r>
            <a:endParaRPr lang="en-US" sz="2000" dirty="0" smtClean="0"/>
          </a:p>
          <a:p>
            <a:r>
              <a:rPr lang="en-US" sz="2000" dirty="0" err="1" smtClean="0"/>
              <a:t>Controle</a:t>
            </a:r>
            <a:r>
              <a:rPr lang="en-US" sz="2000" dirty="0" smtClean="0"/>
              <a:t> op </a:t>
            </a:r>
            <a:r>
              <a:rPr lang="en-US" sz="2000" dirty="0" err="1" smtClean="0"/>
              <a:t>kwaliteitseisen</a:t>
            </a:r>
            <a:r>
              <a:rPr lang="en-US" sz="2000" dirty="0" smtClean="0"/>
              <a:t>  door de </a:t>
            </a:r>
            <a:r>
              <a:rPr lang="en-US" sz="2000" dirty="0" err="1" smtClean="0"/>
              <a:t>inspectie</a:t>
            </a:r>
            <a:r>
              <a:rPr lang="en-US" sz="2000" dirty="0" smtClean="0"/>
              <a:t> van het </a:t>
            </a:r>
            <a:r>
              <a:rPr lang="en-US" sz="2000" dirty="0" err="1" smtClean="0"/>
              <a:t>onderwijs</a:t>
            </a:r>
            <a:r>
              <a:rPr lang="en-US" sz="2000" dirty="0" smtClean="0"/>
              <a:t>:</a:t>
            </a:r>
          </a:p>
          <a:p>
            <a:r>
              <a:rPr lang="en-US" sz="2000" dirty="0" err="1" smtClean="0"/>
              <a:t>Resultaten</a:t>
            </a:r>
            <a:r>
              <a:rPr lang="en-US" sz="2000" dirty="0" smtClean="0"/>
              <a:t> </a:t>
            </a:r>
            <a:r>
              <a:rPr lang="en-US" sz="2000" dirty="0" err="1" smtClean="0"/>
              <a:t>Cito-eindtoets</a:t>
            </a:r>
            <a:r>
              <a:rPr lang="en-US" sz="2000" dirty="0" smtClean="0"/>
              <a:t>  </a:t>
            </a:r>
            <a:r>
              <a:rPr lang="en-US" sz="2000" dirty="0" err="1" smtClean="0"/>
              <a:t>voldoende</a:t>
            </a:r>
            <a:endParaRPr lang="en-US" sz="2000" dirty="0" smtClean="0"/>
          </a:p>
          <a:p>
            <a:pPr marL="34290" indent="0">
              <a:buNone/>
            </a:pPr>
            <a:endParaRPr lang="en-US" sz="2000" dirty="0" smtClean="0"/>
          </a:p>
          <a:p>
            <a:r>
              <a:rPr lang="en-US" sz="2000" dirty="0" err="1" smtClean="0"/>
              <a:t>Leerlingvolgsysteem</a:t>
            </a:r>
            <a:r>
              <a:rPr lang="en-US" sz="2000" dirty="0" smtClean="0"/>
              <a:t>: </a:t>
            </a:r>
            <a:r>
              <a:rPr lang="en-US" sz="2000" dirty="0" err="1" smtClean="0"/>
              <a:t>cognitief</a:t>
            </a:r>
            <a:r>
              <a:rPr lang="en-US" sz="2000" dirty="0" smtClean="0"/>
              <a:t> en </a:t>
            </a:r>
            <a:r>
              <a:rPr lang="en-US" sz="2000" dirty="0" err="1" smtClean="0"/>
              <a:t>sociaal</a:t>
            </a:r>
            <a:r>
              <a:rPr lang="en-US" sz="2000" dirty="0" smtClean="0"/>
              <a:t> </a:t>
            </a:r>
            <a:r>
              <a:rPr lang="en-US" sz="2000" dirty="0" err="1" smtClean="0"/>
              <a:t>emotioneel</a:t>
            </a:r>
            <a:endParaRPr lang="en-US" sz="2000" dirty="0" smtClean="0"/>
          </a:p>
          <a:p>
            <a:r>
              <a:rPr lang="en-US" sz="2000" dirty="0" err="1" smtClean="0"/>
              <a:t>Tweejaarlijks</a:t>
            </a:r>
            <a:r>
              <a:rPr lang="en-US" sz="2000" dirty="0" smtClean="0"/>
              <a:t> </a:t>
            </a:r>
            <a:r>
              <a:rPr lang="en-US" sz="2000" dirty="0" err="1" smtClean="0"/>
              <a:t>schooltevredenheidsonderzoek</a:t>
            </a:r>
            <a:r>
              <a:rPr lang="en-US" sz="2000" dirty="0" smtClean="0"/>
              <a:t> </a:t>
            </a:r>
            <a:r>
              <a:rPr lang="en-US" sz="2000" dirty="0" err="1" smtClean="0"/>
              <a:t>onder</a:t>
            </a:r>
            <a:r>
              <a:rPr lang="en-US" sz="2000" dirty="0" smtClean="0"/>
              <a:t> </a:t>
            </a:r>
            <a:r>
              <a:rPr lang="en-US" sz="2000" dirty="0" err="1" smtClean="0"/>
              <a:t>ouders</a:t>
            </a:r>
            <a:r>
              <a:rPr lang="en-US" sz="2000" dirty="0" smtClean="0"/>
              <a:t>, </a:t>
            </a:r>
            <a:r>
              <a:rPr lang="en-US" sz="2000" dirty="0" err="1" smtClean="0"/>
              <a:t>leerlingen</a:t>
            </a:r>
            <a:r>
              <a:rPr lang="en-US" sz="2000" dirty="0" smtClean="0"/>
              <a:t> en </a:t>
            </a:r>
            <a:r>
              <a:rPr lang="en-US" sz="2000" dirty="0" err="1" smtClean="0"/>
              <a:t>leerkrachten</a:t>
            </a:r>
            <a:endParaRPr lang="en-US" sz="2000" dirty="0" smtClean="0"/>
          </a:p>
          <a:p>
            <a:r>
              <a:rPr lang="en-US" sz="2000" dirty="0" err="1" smtClean="0"/>
              <a:t>Veiligheidsonderzoek</a:t>
            </a:r>
            <a:r>
              <a:rPr lang="en-US" sz="2000" dirty="0" smtClean="0"/>
              <a:t>: </a:t>
            </a:r>
            <a:r>
              <a:rPr lang="en-US" sz="2000" dirty="0" err="1" smtClean="0"/>
              <a:t>Predikaat</a:t>
            </a:r>
            <a:r>
              <a:rPr lang="en-US" sz="2000" dirty="0" smtClean="0"/>
              <a:t> </a:t>
            </a:r>
            <a:r>
              <a:rPr lang="en-US" sz="2000" dirty="0" err="1" smtClean="0"/>
              <a:t>Veilige</a:t>
            </a:r>
            <a:r>
              <a:rPr lang="en-US" sz="2000" dirty="0" smtClean="0"/>
              <a:t> School</a:t>
            </a:r>
          </a:p>
          <a:p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9CEEFCA2712B49A3DD5B7CEB5B4637" ma:contentTypeVersion="8" ma:contentTypeDescription="Een nieuw document maken." ma:contentTypeScope="" ma:versionID="7cddce5f9c2de40a6f332c1ace5bfbdc">
  <xsd:schema xmlns:xsd="http://www.w3.org/2001/XMLSchema" xmlns:xs="http://www.w3.org/2001/XMLSchema" xmlns:p="http://schemas.microsoft.com/office/2006/metadata/properties" xmlns:ns2="60d0e53c-98ee-48bd-aaf4-cfb280c23472" xmlns:ns3="f9748c06-892f-4ecc-8daa-1e4a91c19d68" targetNamespace="http://schemas.microsoft.com/office/2006/metadata/properties" ma:root="true" ma:fieldsID="93d898f4e9bdd7164c9d591a4640cc73" ns2:_="" ns3:_="">
    <xsd:import namespace="60d0e53c-98ee-48bd-aaf4-cfb280c23472"/>
    <xsd:import namespace="f9748c06-892f-4ecc-8daa-1e4a91c19d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0e53c-98ee-48bd-aaf4-cfb280c234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48c06-892f-4ecc-8daa-1e4a91c19d6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C0E649-6532-40FE-806E-3B25CADFA058}"/>
</file>

<file path=customXml/itemProps2.xml><?xml version="1.0" encoding="utf-8"?>
<ds:datastoreItem xmlns:ds="http://schemas.openxmlformats.org/officeDocument/2006/customXml" ds:itemID="{4C99CEE9-EFC3-470F-8A16-922E5EDE6D21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045C40-80D5-443E-831D-E29D357FD7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1550</TotalTime>
  <Words>267</Words>
  <Application>Microsoft Office PowerPoint</Application>
  <PresentationFormat>Diavoorstelling (4:3)</PresentationFormat>
  <Paragraphs>113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Corbel</vt:lpstr>
      <vt:lpstr>Basis</vt:lpstr>
      <vt:lpstr>PowerPoint-presentatie</vt:lpstr>
      <vt:lpstr>Kernwaarden</vt:lpstr>
      <vt:lpstr>Personeel</vt:lpstr>
      <vt:lpstr>In vogelvlucht</vt:lpstr>
      <vt:lpstr>Continurooster</vt:lpstr>
      <vt:lpstr>Het gebouw</vt:lpstr>
      <vt:lpstr>Onderwijs op maat</vt:lpstr>
      <vt:lpstr>Extra aanbod</vt:lpstr>
      <vt:lpstr>Kwaliteit van onderwijs</vt:lpstr>
      <vt:lpstr>Hier moet je echt geweest zijn!</vt:lpstr>
      <vt:lpstr>Cultuur, sport en spel</vt:lpstr>
      <vt:lpstr>Contacten met ouders</vt:lpstr>
      <vt:lpstr>PowerPoint-presentatie</vt:lpstr>
      <vt:lpstr>PowerPoint-presentatie</vt:lpstr>
      <vt:lpstr>PowerPoint-presentatie</vt:lpstr>
      <vt:lpstr>PowerPoint-presentatie</vt:lpstr>
      <vt:lpstr>Einde presentatie</vt:lpstr>
    </vt:vector>
  </TitlesOfParts>
  <Company>Geen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leraar</dc:creator>
  <cp:lastModifiedBy>wim onis</cp:lastModifiedBy>
  <cp:revision>178</cp:revision>
  <cp:lastPrinted>2018-03-06T15:38:46Z</cp:lastPrinted>
  <dcterms:created xsi:type="dcterms:W3CDTF">2010-03-09T15:07:42Z</dcterms:created>
  <dcterms:modified xsi:type="dcterms:W3CDTF">2019-03-04T16:06:58Z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0x0101002E9CEEFCA2712B49A3DD5B7CEB5B4637</vt:lpwstr>
  </property>
  <property fmtid="{D5CDD505-2E9C-101B-9397-08002B2CF9AE}" pid="3" name="Order">
    <vt:r8>69400</vt:r8>
  </property>
  <property fmtid="{D5CDD505-2E9C-101B-9397-08002B2CF9AE}" pid="4" name="AuthorIds_UIVersion_1024">
    <vt:lpwstr>45</vt:lpwstr>
  </property>
</Properties>
</file>